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50e5a54fe_3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350e5a54fe_3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50e5a54fe_3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350e5a54fe_3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50e5a54fe_3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350e5a54fe_3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350e5a54fe_3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50e5a54fe_3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350e5a54fe_3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0a7c5fae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0a7c5fae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496ae2f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496ae2f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496ae2f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496ae2f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0e59499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30e59499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0a7c5fae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0a7c5fae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0a88d915f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0a88d915f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0a7c5fa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0a7c5fa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0a88d915f_1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0a88d915f_1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0a88d915f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0a88d915f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0a88d915f_2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0a88d915f_2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0a88d915f_2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30a88d915f_2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30a88d915f_2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30a88d915f_2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0a88d915f_2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0a88d915f_2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30a88d915f_2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30a88d915f_2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0a88d915f_2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0a88d915f_2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0c2927f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0c2927f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30c2927f6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30c2927f6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0a7c5fae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0a7c5fae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30c2927f6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30c2927f6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0c2927f6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30c2927f6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0c2927f6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30c2927f6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0c2927f6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0c2927f6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0a7c5fae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0a7c5fae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350e5a54f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350e5a54f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30a7c5fae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30a7c5fae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350e5a54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350e5a54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50e5a54fe_3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50e5a54fe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50e5a54fe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350e5a54fe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50e5a54fe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350e5a54fe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50e5a54fe_3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350e5a54fe_3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50e5a54fe_3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350e5a54fe_3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50e5a54fe_3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350e5a54fe_3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36.png"/><Relationship Id="rId6" Type="http://schemas.openxmlformats.org/officeDocument/2006/relationships/image" Target="../media/image50.png"/><Relationship Id="rId7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63.png"/><Relationship Id="rId5" Type="http://schemas.openxmlformats.org/officeDocument/2006/relationships/image" Target="../media/image49.png"/><Relationship Id="rId6" Type="http://schemas.openxmlformats.org/officeDocument/2006/relationships/image" Target="../media/image54.png"/><Relationship Id="rId7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7.png"/><Relationship Id="rId6" Type="http://schemas.openxmlformats.org/officeDocument/2006/relationships/image" Target="../media/image61.png"/><Relationship Id="rId7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4.png"/><Relationship Id="rId4" Type="http://schemas.openxmlformats.org/officeDocument/2006/relationships/image" Target="../media/image57.png"/><Relationship Id="rId5" Type="http://schemas.openxmlformats.org/officeDocument/2006/relationships/image" Target="../media/image72.png"/><Relationship Id="rId6" Type="http://schemas.openxmlformats.org/officeDocument/2006/relationships/image" Target="../media/image58.png"/><Relationship Id="rId7" Type="http://schemas.openxmlformats.org/officeDocument/2006/relationships/image" Target="../media/image6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Relationship Id="rId4" Type="http://schemas.openxmlformats.org/officeDocument/2006/relationships/image" Target="../media/image75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5" Type="http://schemas.openxmlformats.org/officeDocument/2006/relationships/image" Target="../media/image87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5.png"/><Relationship Id="rId4" Type="http://schemas.openxmlformats.org/officeDocument/2006/relationships/image" Target="../media/image80.png"/><Relationship Id="rId5" Type="http://schemas.openxmlformats.org/officeDocument/2006/relationships/image" Target="../media/image89.png"/><Relationship Id="rId6" Type="http://schemas.openxmlformats.org/officeDocument/2006/relationships/image" Target="../media/image84.png"/><Relationship Id="rId7" Type="http://schemas.openxmlformats.org/officeDocument/2006/relationships/image" Target="../media/image9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99.png"/><Relationship Id="rId6" Type="http://schemas.openxmlformats.org/officeDocument/2006/relationships/image" Target="../media/image86.png"/><Relationship Id="rId7" Type="http://schemas.openxmlformats.org/officeDocument/2006/relationships/image" Target="../media/image9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7.png"/><Relationship Id="rId4" Type="http://schemas.openxmlformats.org/officeDocument/2006/relationships/image" Target="../media/image102.png"/><Relationship Id="rId5" Type="http://schemas.openxmlformats.org/officeDocument/2006/relationships/image" Target="../media/image98.png"/><Relationship Id="rId6" Type="http://schemas.openxmlformats.org/officeDocument/2006/relationships/image" Target="../media/image100.png"/><Relationship Id="rId7" Type="http://schemas.openxmlformats.org/officeDocument/2006/relationships/image" Target="../media/image9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5.png"/><Relationship Id="rId4" Type="http://schemas.openxmlformats.org/officeDocument/2006/relationships/image" Target="../media/image96.png"/><Relationship Id="rId5" Type="http://schemas.openxmlformats.org/officeDocument/2006/relationships/image" Target="../media/image92.png"/><Relationship Id="rId6" Type="http://schemas.openxmlformats.org/officeDocument/2006/relationships/image" Target="../media/image91.png"/><Relationship Id="rId7" Type="http://schemas.openxmlformats.org/officeDocument/2006/relationships/image" Target="../media/image10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7.png"/><Relationship Id="rId4" Type="http://schemas.openxmlformats.org/officeDocument/2006/relationships/image" Target="../media/image101.png"/><Relationship Id="rId5" Type="http://schemas.openxmlformats.org/officeDocument/2006/relationships/image" Target="../media/image106.png"/><Relationship Id="rId6" Type="http://schemas.openxmlformats.org/officeDocument/2006/relationships/image" Target="../media/image104.png"/><Relationship Id="rId7" Type="http://schemas.openxmlformats.org/officeDocument/2006/relationships/image" Target="../media/image110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4.png"/><Relationship Id="rId10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8.png"/><Relationship Id="rId4" Type="http://schemas.openxmlformats.org/officeDocument/2006/relationships/image" Target="../media/image123.png"/><Relationship Id="rId9" Type="http://schemas.openxmlformats.org/officeDocument/2006/relationships/image" Target="../media/image114.png"/><Relationship Id="rId5" Type="http://schemas.openxmlformats.org/officeDocument/2006/relationships/image" Target="../media/image111.png"/><Relationship Id="rId6" Type="http://schemas.openxmlformats.org/officeDocument/2006/relationships/image" Target="../media/image113.png"/><Relationship Id="rId7" Type="http://schemas.openxmlformats.org/officeDocument/2006/relationships/image" Target="../media/image112.png"/><Relationship Id="rId8" Type="http://schemas.openxmlformats.org/officeDocument/2006/relationships/image" Target="../media/image121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0.png"/><Relationship Id="rId10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15.png"/><Relationship Id="rId7" Type="http://schemas.openxmlformats.org/officeDocument/2006/relationships/image" Target="../media/image119.png"/><Relationship Id="rId8" Type="http://schemas.openxmlformats.org/officeDocument/2006/relationships/image" Target="../media/image1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2.png"/><Relationship Id="rId10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8.png"/><Relationship Id="rId4" Type="http://schemas.openxmlformats.org/officeDocument/2006/relationships/image" Target="../media/image124.png"/><Relationship Id="rId9" Type="http://schemas.openxmlformats.org/officeDocument/2006/relationships/image" Target="../media/image137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27.png"/><Relationship Id="rId8" Type="http://schemas.openxmlformats.org/officeDocument/2006/relationships/image" Target="../media/image151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9.png"/><Relationship Id="rId10" Type="http://schemas.openxmlformats.org/officeDocument/2006/relationships/image" Target="../media/image138.png"/><Relationship Id="rId1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9" Type="http://schemas.openxmlformats.org/officeDocument/2006/relationships/image" Target="../media/image152.png"/><Relationship Id="rId5" Type="http://schemas.openxmlformats.org/officeDocument/2006/relationships/image" Target="../media/image147.png"/><Relationship Id="rId6" Type="http://schemas.openxmlformats.org/officeDocument/2006/relationships/image" Target="../media/image140.png"/><Relationship Id="rId7" Type="http://schemas.openxmlformats.org/officeDocument/2006/relationships/image" Target="../media/image139.png"/><Relationship Id="rId8" Type="http://schemas.openxmlformats.org/officeDocument/2006/relationships/image" Target="../media/image148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6.png"/><Relationship Id="rId10" Type="http://schemas.openxmlformats.org/officeDocument/2006/relationships/image" Target="../media/image157.png"/><Relationship Id="rId1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4.png"/><Relationship Id="rId4" Type="http://schemas.openxmlformats.org/officeDocument/2006/relationships/image" Target="../media/image143.png"/><Relationship Id="rId9" Type="http://schemas.openxmlformats.org/officeDocument/2006/relationships/image" Target="../media/image153.png"/><Relationship Id="rId5" Type="http://schemas.openxmlformats.org/officeDocument/2006/relationships/image" Target="../media/image150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4.png"/><Relationship Id="rId10" Type="http://schemas.openxmlformats.org/officeDocument/2006/relationships/image" Target="../media/image158.png"/><Relationship Id="rId1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6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5" Type="http://schemas.openxmlformats.org/officeDocument/2006/relationships/image" Target="../media/image163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9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3.png"/><Relationship Id="rId10" Type="http://schemas.openxmlformats.org/officeDocument/2006/relationships/image" Target="../media/image165.png"/><Relationship Id="rId13" Type="http://schemas.openxmlformats.org/officeDocument/2006/relationships/image" Target="../media/image171.png"/><Relationship Id="rId1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44.png"/><Relationship Id="rId9" Type="http://schemas.openxmlformats.org/officeDocument/2006/relationships/image" Target="../media/image168.png"/><Relationship Id="rId15" Type="http://schemas.openxmlformats.org/officeDocument/2006/relationships/image" Target="../media/image177.png"/><Relationship Id="rId14" Type="http://schemas.openxmlformats.org/officeDocument/2006/relationships/image" Target="../media/image175.png"/><Relationship Id="rId17" Type="http://schemas.openxmlformats.org/officeDocument/2006/relationships/image" Target="../media/image176.png"/><Relationship Id="rId16" Type="http://schemas.openxmlformats.org/officeDocument/2006/relationships/image" Target="../media/image178.png"/><Relationship Id="rId5" Type="http://schemas.openxmlformats.org/officeDocument/2006/relationships/image" Target="../media/image60.png"/><Relationship Id="rId6" Type="http://schemas.openxmlformats.org/officeDocument/2006/relationships/image" Target="../media/image74.png"/><Relationship Id="rId7" Type="http://schemas.openxmlformats.org/officeDocument/2006/relationships/image" Target="../media/image65.png"/><Relationship Id="rId8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9.png"/><Relationship Id="rId4" Type="http://schemas.openxmlformats.org/officeDocument/2006/relationships/image" Target="../media/image183.png"/><Relationship Id="rId5" Type="http://schemas.openxmlformats.org/officeDocument/2006/relationships/image" Target="../media/image180.png"/><Relationship Id="rId6" Type="http://schemas.openxmlformats.org/officeDocument/2006/relationships/image" Target="../media/image184.png"/><Relationship Id="rId7" Type="http://schemas.openxmlformats.org/officeDocument/2006/relationships/image" Target="../media/image182.png"/><Relationship Id="rId8" Type="http://schemas.openxmlformats.org/officeDocument/2006/relationships/image" Target="../media/image1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 Data Analysis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colored lines&#10;&#10;Description automatically generated" id="144" name="Google Shape;14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52" y="216769"/>
            <a:ext cx="3758700" cy="463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lines and lines&#10;&#10;Description automatically generated with medium confidence" id="145" name="Google Shape;14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660" y="180331"/>
            <a:ext cx="4035875" cy="470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graph&#10;&#10;Description automatically generated"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54" y="894112"/>
            <a:ext cx="3402713" cy="3402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graph&#10;&#10;Description automatically generated" id="151" name="Google Shape;1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433" y="870393"/>
            <a:ext cx="3402713" cy="340271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370811" y="4429045"/>
            <a:ext cx="785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Smoothen DATA with 20 bins DATA, peak range: peak1-&gt; 48, 52; peak2= 69, 73</a:t>
            </a:r>
            <a:endParaRPr sz="1100"/>
          </a:p>
        </p:txBody>
      </p:sp>
      <p:sp>
        <p:nvSpPr>
          <p:cNvPr id="153" name="Google Shape;153;p24"/>
          <p:cNvSpPr txBox="1"/>
          <p:nvPr/>
        </p:nvSpPr>
        <p:spPr>
          <a:xfrm>
            <a:off x="490426" y="276041"/>
            <a:ext cx="7324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 for derivative of log of power spectral density crossing zero at frequency range 45-55 (peak1) and 67-77 (peak2)</a:t>
            </a:r>
            <a:endParaRPr sz="1100"/>
          </a:p>
        </p:txBody>
      </p:sp>
      <p:sp>
        <p:nvSpPr>
          <p:cNvPr id="154" name="Google Shape;154;p24"/>
          <p:cNvSpPr txBox="1"/>
          <p:nvPr/>
        </p:nvSpPr>
        <p:spPr>
          <a:xfrm>
            <a:off x="7655511" y="1029444"/>
            <a:ext cx="10644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axis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times derivative of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of psd of eeg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crosses zero; i.e., how many peaks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axis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data that crosses zero; i.e., out of 100 data of each category how many has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peaks.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graph&#10;&#10;Description automatically generated"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958" y="934262"/>
            <a:ext cx="3455658" cy="3455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colorful graphs" id="161" name="Google Shape;16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7849" y="934262"/>
            <a:ext cx="3455655" cy="345565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289957" y="4639234"/>
            <a:ext cx="785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Smoothen DATA with 20 bins DATA, frequency range: peak1-&gt; 45, 55; peak2= 67, 77</a:t>
            </a:r>
            <a:endParaRPr sz="1100"/>
          </a:p>
        </p:txBody>
      </p:sp>
      <p:sp>
        <p:nvSpPr>
          <p:cNvPr id="163" name="Google Shape;163;p25"/>
          <p:cNvSpPr txBox="1"/>
          <p:nvPr/>
        </p:nvSpPr>
        <p:spPr>
          <a:xfrm>
            <a:off x="7671460" y="1129124"/>
            <a:ext cx="10644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axis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times derivative of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of psd of eeg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crosses zero; i.e., how many peaks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axis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data that crosses zero; i.e., out of 100 data of each category how many has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peaks. </a:t>
            </a:r>
            <a:endParaRPr sz="1100"/>
          </a:p>
        </p:txBody>
      </p:sp>
      <p:sp>
        <p:nvSpPr>
          <p:cNvPr id="164" name="Google Shape;164;p25"/>
          <p:cNvSpPr txBox="1"/>
          <p:nvPr/>
        </p:nvSpPr>
        <p:spPr>
          <a:xfrm>
            <a:off x="346955" y="324855"/>
            <a:ext cx="7324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 for derivative of log of power spectral density crossing zero at frequency range 45-55 (peak1) and 67-77 (peak2)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graph&#10;&#10;Description automatically generated" id="169" name="Google Shape;1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066" y="905840"/>
            <a:ext cx="3718142" cy="3718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graph&#10;&#10;Description automatically generated" id="170" name="Google Shape;17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0908" y="829750"/>
            <a:ext cx="3841678" cy="384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178316" y="4727856"/>
            <a:ext cx="512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Unsmooth DATA, frequency range: peak1-&gt; 48, 52; peak2-&gt; 69, 73 </a:t>
            </a:r>
            <a:endParaRPr sz="1100"/>
          </a:p>
        </p:txBody>
      </p:sp>
      <p:sp>
        <p:nvSpPr>
          <p:cNvPr id="172" name="Google Shape;172;p26"/>
          <p:cNvSpPr txBox="1"/>
          <p:nvPr/>
        </p:nvSpPr>
        <p:spPr>
          <a:xfrm>
            <a:off x="291065" y="277144"/>
            <a:ext cx="864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 for derivative of log of power spectral density crossing zero at frequency range 45-55 (peak1) and 67-77 (peak2)</a:t>
            </a:r>
            <a:endParaRPr sz="1100"/>
          </a:p>
        </p:txBody>
      </p:sp>
      <p:sp>
        <p:nvSpPr>
          <p:cNvPr id="173" name="Google Shape;173;p26"/>
          <p:cNvSpPr txBox="1"/>
          <p:nvPr/>
        </p:nvSpPr>
        <p:spPr>
          <a:xfrm>
            <a:off x="7838786" y="1059797"/>
            <a:ext cx="10644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axis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times derivative of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of psd of eeg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crosses zero; i.e., how many peaks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axis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data that crosses zero; i.e., out of 100 data of each category how many has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peaks.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signal t v/s dx/dt (Channel: 8)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36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/>
        </p:nvSpPr>
        <p:spPr>
          <a:xfrm>
            <a:off x="1217400" y="21836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3765975" y="222175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6871375" y="222175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2382200" y="417015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(Epileptic Zone)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5220700" y="4199113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25" y="955650"/>
            <a:ext cx="3165225" cy="12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897" y="979075"/>
            <a:ext cx="3048125" cy="12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339" y="988350"/>
            <a:ext cx="3048160" cy="12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2200" y="3019850"/>
            <a:ext cx="2875750" cy="115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0900" y="3082050"/>
            <a:ext cx="2602175" cy="10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87900" y="16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Original Signal phase plots [Full range] (x vs dx/dt) (Channel: 8)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/>
          </a:p>
        </p:txBody>
      </p:sp>
      <p:sp>
        <p:nvSpPr>
          <p:cNvPr id="195" name="Google Shape;195;p28"/>
          <p:cNvSpPr txBox="1"/>
          <p:nvPr/>
        </p:nvSpPr>
        <p:spPr>
          <a:xfrm>
            <a:off x="1156525" y="2394750"/>
            <a:ext cx="143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4131525" y="2448250"/>
            <a:ext cx="143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7152525" y="2486500"/>
            <a:ext cx="14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2436450" y="4404125"/>
            <a:ext cx="14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(Epilepsy Zone)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624500" y="4412075"/>
            <a:ext cx="143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75" y="1175675"/>
            <a:ext cx="2716687" cy="114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925" y="1175663"/>
            <a:ext cx="2888556" cy="12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475" y="1143125"/>
            <a:ext cx="3043000" cy="128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8050" y="3230593"/>
            <a:ext cx="2918984" cy="12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6800" y="3230600"/>
            <a:ext cx="2990121" cy="124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43663" y="5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Original Signal phase plots [Peak 1: 48-52 Hz] (x vs dx/dt) (Channel: 8)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/>
          </a:p>
        </p:txBody>
      </p:sp>
      <p:sp>
        <p:nvSpPr>
          <p:cNvPr id="210" name="Google Shape;210;p29"/>
          <p:cNvSpPr txBox="1"/>
          <p:nvPr/>
        </p:nvSpPr>
        <p:spPr>
          <a:xfrm>
            <a:off x="1004125" y="2928150"/>
            <a:ext cx="143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3902925" y="2905450"/>
            <a:ext cx="143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7076325" y="2943700"/>
            <a:ext cx="14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2436450" y="4708925"/>
            <a:ext cx="14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(Epilepsy Zone)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5624500" y="4793075"/>
            <a:ext cx="143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50" y="1113150"/>
            <a:ext cx="2417299" cy="18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825" y="1093925"/>
            <a:ext cx="2554275" cy="19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450" y="1045400"/>
            <a:ext cx="2554275" cy="191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6725" y="3183249"/>
            <a:ext cx="2112974" cy="15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1600" y="3273375"/>
            <a:ext cx="2112966" cy="15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Original Signal phase plots [Peak 2] (x vs dx/dt) (Channel: 8)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/>
          </a:p>
        </p:txBody>
      </p:sp>
      <p:sp>
        <p:nvSpPr>
          <p:cNvPr id="225" name="Google Shape;225;p30"/>
          <p:cNvSpPr txBox="1"/>
          <p:nvPr/>
        </p:nvSpPr>
        <p:spPr>
          <a:xfrm>
            <a:off x="1004125" y="2775750"/>
            <a:ext cx="143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3902925" y="2753050"/>
            <a:ext cx="143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7000125" y="2791300"/>
            <a:ext cx="14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2436450" y="4708925"/>
            <a:ext cx="14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(Epilepsy Zone)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5624500" y="4793075"/>
            <a:ext cx="143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38" y="1002475"/>
            <a:ext cx="2161566" cy="16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350" y="1017725"/>
            <a:ext cx="2237675" cy="16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6300" y="1017725"/>
            <a:ext cx="2161566" cy="16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7400" y="3129750"/>
            <a:ext cx="2068000" cy="15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1125" y="3288188"/>
            <a:ext cx="2161550" cy="162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FFT of original signal (Semilogy)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/>
        </p:nvSpPr>
        <p:spPr>
          <a:xfrm>
            <a:off x="988800" y="21836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3697725" y="21836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6566450" y="21836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2260125" y="4269200"/>
            <a:ext cx="146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(Epilepsy Zone)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5593300" y="43454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0" y="1017725"/>
            <a:ext cx="3066300" cy="12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700" y="1047750"/>
            <a:ext cx="3066360" cy="12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138" y="1048049"/>
            <a:ext cx="2914723" cy="11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200" y="2994250"/>
            <a:ext cx="3310150" cy="13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1525" y="3021350"/>
            <a:ext cx="3310138" cy="13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Normal FFT of original signal (log-log plot) (channel: 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988800" y="21836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3697725" y="22598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6566450" y="22598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2260125" y="4269200"/>
            <a:ext cx="146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(Epilepsy Zonel)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5593300" y="43454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5" y="1055000"/>
            <a:ext cx="3089150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 rotWithShape="1">
          <a:blip r:embed="rId4">
            <a:alphaModFix/>
          </a:blip>
          <a:srcRect b="0" l="4707" r="0" t="0"/>
          <a:stretch/>
        </p:blipFill>
        <p:spPr>
          <a:xfrm>
            <a:off x="3020550" y="1071825"/>
            <a:ext cx="2943625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750" y="1039349"/>
            <a:ext cx="3089138" cy="12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5850" y="3018700"/>
            <a:ext cx="3303525" cy="13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5600" y="3067375"/>
            <a:ext cx="3303535" cy="13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Signals of all 5 datasets (Channel: 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1392400" y="2275000"/>
            <a:ext cx="135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4104075" y="2320900"/>
            <a:ext cx="14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772125" y="2343825"/>
            <a:ext cx="12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 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268075" y="4056125"/>
            <a:ext cx="135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(Eppi. Zone)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814750" y="3954450"/>
            <a:ext cx="117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Epilepsy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25" y="1270775"/>
            <a:ext cx="2693475" cy="10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225" y="1272046"/>
            <a:ext cx="2693500" cy="10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800" y="1202176"/>
            <a:ext cx="2823150" cy="11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575" y="2755300"/>
            <a:ext cx="3203500" cy="12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2800" y="2774725"/>
            <a:ext cx="3203565" cy="12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Welch FFT of the original signal (Semilogy) (Channel: 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/>
        </p:nvSpPr>
        <p:spPr>
          <a:xfrm>
            <a:off x="988800" y="21836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3697725" y="22598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6566450" y="22598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2260125" y="4269200"/>
            <a:ext cx="146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(Epilepsy Zonel)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5593300" y="43454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017725"/>
            <a:ext cx="2982625" cy="11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300" y="1001525"/>
            <a:ext cx="3088073" cy="12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5">
            <a:alphaModFix/>
          </a:blip>
          <a:srcRect b="0" l="3918" r="8615" t="0"/>
          <a:stretch/>
        </p:blipFill>
        <p:spPr>
          <a:xfrm>
            <a:off x="5786775" y="947150"/>
            <a:ext cx="2917500" cy="13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200" y="3079175"/>
            <a:ext cx="3165575" cy="12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1025" y="3067725"/>
            <a:ext cx="3088052" cy="12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Welch FFT of the original signal (log-log) </a:t>
            </a:r>
            <a:r>
              <a:rPr lang="en"/>
              <a:t>(Channel: 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"/>
          <p:cNvSpPr txBox="1"/>
          <p:nvPr/>
        </p:nvSpPr>
        <p:spPr>
          <a:xfrm>
            <a:off x="988800" y="21836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3697725" y="22598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6871250" y="23360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2260125" y="4269200"/>
            <a:ext cx="146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(Epilepsy Zonel)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5669500" y="43454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150" y="941525"/>
            <a:ext cx="3294575" cy="1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 rotWithShape="1">
          <a:blip r:embed="rId4">
            <a:alphaModFix/>
          </a:blip>
          <a:srcRect b="0" l="4285" r="7359" t="0"/>
          <a:stretch/>
        </p:blipFill>
        <p:spPr>
          <a:xfrm>
            <a:off x="2997400" y="941525"/>
            <a:ext cx="3066875" cy="13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 rotWithShape="1">
          <a:blip r:embed="rId5">
            <a:alphaModFix/>
          </a:blip>
          <a:srcRect b="0" l="4159" r="7156" t="0"/>
          <a:stretch/>
        </p:blipFill>
        <p:spPr>
          <a:xfrm>
            <a:off x="6048825" y="947225"/>
            <a:ext cx="3078160" cy="13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9575" y="3021375"/>
            <a:ext cx="3119575" cy="12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6550" y="2987800"/>
            <a:ext cx="3470948" cy="13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Reconstructed signal </a:t>
            </a:r>
            <a:r>
              <a:rPr lang="en"/>
              <a:t>(Channel: 8) (Peak-1)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988800" y="21836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3697725" y="22598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6871250" y="23360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2260125" y="43454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(Epilepsy Zonel)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5669500" y="43454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00" y="894050"/>
            <a:ext cx="1816125" cy="136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775" y="894051"/>
            <a:ext cx="1981024" cy="1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900" y="894050"/>
            <a:ext cx="2033891" cy="152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1549" y="2755125"/>
            <a:ext cx="2233250" cy="16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7775" y="2800950"/>
            <a:ext cx="2179325" cy="16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Reconstructed signal (Channel: 8) (Peak-2)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 txBox="1"/>
          <p:nvPr/>
        </p:nvSpPr>
        <p:spPr>
          <a:xfrm>
            <a:off x="988800" y="21836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3697725" y="22598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6871250" y="23360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2260125" y="4269200"/>
            <a:ext cx="146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(Epilepsy Zonel)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5669500" y="43454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63" y="951075"/>
            <a:ext cx="1744974" cy="13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025" y="912150"/>
            <a:ext cx="1918200" cy="143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788" y="859950"/>
            <a:ext cx="2057426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9498" y="2726120"/>
            <a:ext cx="2057426" cy="154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1575" y="2802325"/>
            <a:ext cx="2223400" cy="16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Reconstructed signal (Channel: 8) (Full time </a:t>
            </a:r>
            <a:r>
              <a:rPr lang="en"/>
              <a:t>range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 txBox="1"/>
          <p:nvPr/>
        </p:nvSpPr>
        <p:spPr>
          <a:xfrm>
            <a:off x="988800" y="24122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3697725" y="24884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6871250" y="25646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2260125" y="46502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(Epilepsy Zone)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5821900" y="48026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895350"/>
            <a:ext cx="21336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950" y="943950"/>
            <a:ext cx="2207200" cy="16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6300" y="1021075"/>
            <a:ext cx="21336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5000" y="2990825"/>
            <a:ext cx="2301250" cy="17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2050" y="3108950"/>
            <a:ext cx="2359800" cy="17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plots (using welch method) (channel - 8)(Peak - 1)</a:t>
            </a:r>
            <a:endParaRPr/>
          </a:p>
        </p:txBody>
      </p:sp>
      <p:sp>
        <p:nvSpPr>
          <p:cNvPr id="345" name="Google Shape;345;p38"/>
          <p:cNvSpPr txBox="1"/>
          <p:nvPr/>
        </p:nvSpPr>
        <p:spPr>
          <a:xfrm>
            <a:off x="988800" y="24884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3697725" y="24884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7" name="Google Shape;347;p38"/>
          <p:cNvSpPr txBox="1"/>
          <p:nvPr/>
        </p:nvSpPr>
        <p:spPr>
          <a:xfrm>
            <a:off x="6566450" y="26408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2260125" y="44216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(Epilepsy Zonel)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5669500" y="45740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50" name="Google Shape;3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50" y="961050"/>
            <a:ext cx="2152675" cy="16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600" y="971550"/>
            <a:ext cx="2152675" cy="1614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500" y="929450"/>
            <a:ext cx="2383416" cy="17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9676" y="2766050"/>
            <a:ext cx="2306426" cy="17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7300" y="3128025"/>
            <a:ext cx="2072650" cy="15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plots (using welch method) (channel - 8)(Peak - 2)</a:t>
            </a:r>
            <a:endParaRPr/>
          </a:p>
        </p:txBody>
      </p:sp>
      <p:sp>
        <p:nvSpPr>
          <p:cNvPr id="360" name="Google Shape;360;p39"/>
          <p:cNvSpPr txBox="1"/>
          <p:nvPr/>
        </p:nvSpPr>
        <p:spPr>
          <a:xfrm>
            <a:off x="988800" y="23360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3697725" y="25646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6871250" y="25646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2031525" y="4345400"/>
            <a:ext cx="146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(Epilepsy Zonel)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5669500" y="46502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75" y="1034875"/>
            <a:ext cx="1836426" cy="13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75" y="950100"/>
            <a:ext cx="2152667" cy="16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8725" y="948675"/>
            <a:ext cx="2316475" cy="17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6763" y="2838425"/>
            <a:ext cx="2098026" cy="15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9675" y="3089925"/>
            <a:ext cx="2152675" cy="161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plots (using welch method) (channel - 8)(Full range)</a:t>
            </a:r>
            <a:endParaRPr/>
          </a:p>
        </p:txBody>
      </p:sp>
      <p:sp>
        <p:nvSpPr>
          <p:cNvPr id="375" name="Google Shape;375;p40"/>
          <p:cNvSpPr txBox="1"/>
          <p:nvPr/>
        </p:nvSpPr>
        <p:spPr>
          <a:xfrm>
            <a:off x="988800" y="24884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3697725" y="25646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7" name="Google Shape;377;p40"/>
          <p:cNvSpPr txBox="1"/>
          <p:nvPr/>
        </p:nvSpPr>
        <p:spPr>
          <a:xfrm>
            <a:off x="6718850" y="27932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8" name="Google Shape;378;p40"/>
          <p:cNvSpPr txBox="1"/>
          <p:nvPr/>
        </p:nvSpPr>
        <p:spPr>
          <a:xfrm>
            <a:off x="1802925" y="4574000"/>
            <a:ext cx="146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(Epilepsy Zonel)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9" name="Google Shape;379;p40"/>
          <p:cNvSpPr txBox="1"/>
          <p:nvPr/>
        </p:nvSpPr>
        <p:spPr>
          <a:xfrm>
            <a:off x="5288500" y="4726400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seizure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50" y="922025"/>
            <a:ext cx="2088501" cy="15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825" y="903250"/>
            <a:ext cx="2247901" cy="168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2675" y="979450"/>
            <a:ext cx="2382525" cy="1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113" y="2878638"/>
            <a:ext cx="2382525" cy="1786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2775" y="3084175"/>
            <a:ext cx="2247899" cy="168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correlations (welch)(Full range) (Pool size: (16,16))</a:t>
            </a:r>
            <a:endParaRPr/>
          </a:p>
        </p:txBody>
      </p:sp>
      <p:sp>
        <p:nvSpPr>
          <p:cNvPr id="390" name="Google Shape;390;p41"/>
          <p:cNvSpPr txBox="1"/>
          <p:nvPr/>
        </p:nvSpPr>
        <p:spPr>
          <a:xfrm>
            <a:off x="150600" y="2564600"/>
            <a:ext cx="146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open-closed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91" name="Google Shape;391;p41"/>
          <p:cNvSpPr txBox="1"/>
          <p:nvPr/>
        </p:nvSpPr>
        <p:spPr>
          <a:xfrm>
            <a:off x="1938425" y="256385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Hippocampal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392" name="Google Shape;3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3" y="956200"/>
            <a:ext cx="1712275" cy="17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438" y="956200"/>
            <a:ext cx="1712275" cy="17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1"/>
          <p:cNvSpPr txBox="1"/>
          <p:nvPr/>
        </p:nvSpPr>
        <p:spPr>
          <a:xfrm>
            <a:off x="3916350" y="25638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Epilepsy range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395" name="Google Shape;3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775" y="941525"/>
            <a:ext cx="1712275" cy="171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1"/>
          <p:cNvSpPr txBox="1"/>
          <p:nvPr/>
        </p:nvSpPr>
        <p:spPr>
          <a:xfrm>
            <a:off x="5635575" y="2548613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Seizure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450" y="941500"/>
            <a:ext cx="1712275" cy="17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1"/>
          <p:cNvSpPr txBox="1"/>
          <p:nvPr/>
        </p:nvSpPr>
        <p:spPr>
          <a:xfrm>
            <a:off x="7325050" y="25500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Epileptic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Hippocampal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399" name="Google Shape;39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4875" y="909800"/>
            <a:ext cx="1743976" cy="1743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1"/>
          <p:cNvSpPr txBox="1"/>
          <p:nvPr/>
        </p:nvSpPr>
        <p:spPr>
          <a:xfrm>
            <a:off x="150600" y="4588750"/>
            <a:ext cx="14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closed &amp; Epileptic Epilepsy zone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1938425" y="4588000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3916350" y="4587988"/>
            <a:ext cx="178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</a:t>
            </a:r>
            <a:r>
              <a:rPr lang="en" sz="900">
                <a:solidFill>
                  <a:schemeClr val="dk2"/>
                </a:solidFill>
              </a:rPr>
              <a:t>Epileptic Hippocampal range</a:t>
            </a:r>
            <a:r>
              <a:rPr lang="en" sz="900">
                <a:solidFill>
                  <a:schemeClr val="dk2"/>
                </a:solidFill>
              </a:rPr>
              <a:t> &amp; Epileptic Epilepsy range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5635575" y="4572763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Healthy Epileptic Hippocampal range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7325050" y="457418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Epileptic Epilepsy range &amp; seizure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405" name="Google Shape;40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5" y="2949350"/>
            <a:ext cx="1743976" cy="174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6438" y="2965200"/>
            <a:ext cx="1712275" cy="17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73924" y="3074451"/>
            <a:ext cx="1468500" cy="144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36750" y="2824625"/>
            <a:ext cx="1852850" cy="18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04600" y="2832525"/>
            <a:ext cx="1816450" cy="18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correlations (welch)(Peak 1) (Pool size: (16,16))</a:t>
            </a:r>
            <a:endParaRPr/>
          </a:p>
        </p:txBody>
      </p:sp>
      <p:sp>
        <p:nvSpPr>
          <p:cNvPr id="415" name="Google Shape;415;p42"/>
          <p:cNvSpPr txBox="1"/>
          <p:nvPr/>
        </p:nvSpPr>
        <p:spPr>
          <a:xfrm>
            <a:off x="150600" y="2564600"/>
            <a:ext cx="146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open-closed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16" name="Google Shape;416;p42"/>
          <p:cNvSpPr txBox="1"/>
          <p:nvPr/>
        </p:nvSpPr>
        <p:spPr>
          <a:xfrm>
            <a:off x="1938425" y="256385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Hippocampal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17" name="Google Shape;417;p42"/>
          <p:cNvSpPr txBox="1"/>
          <p:nvPr/>
        </p:nvSpPr>
        <p:spPr>
          <a:xfrm>
            <a:off x="3916350" y="25638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Epilepsy range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18" name="Google Shape;418;p42"/>
          <p:cNvSpPr txBox="1"/>
          <p:nvPr/>
        </p:nvSpPr>
        <p:spPr>
          <a:xfrm>
            <a:off x="5635575" y="2548613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7325050" y="25500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Epileptic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Hippocampal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150600" y="4588750"/>
            <a:ext cx="14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closed &amp; Epileptic Epilepsy zone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21" name="Google Shape;421;p42"/>
          <p:cNvSpPr txBox="1"/>
          <p:nvPr/>
        </p:nvSpPr>
        <p:spPr>
          <a:xfrm>
            <a:off x="1938425" y="4588000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3916350" y="4587988"/>
            <a:ext cx="178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Epileptic Hippocampal range &amp; Epileptic Epilepsy range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23" name="Google Shape;423;p42"/>
          <p:cNvSpPr txBox="1"/>
          <p:nvPr/>
        </p:nvSpPr>
        <p:spPr>
          <a:xfrm>
            <a:off x="5635575" y="4572763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Epileptic Hippocampal range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24" name="Google Shape;424;p42"/>
          <p:cNvSpPr txBox="1"/>
          <p:nvPr/>
        </p:nvSpPr>
        <p:spPr>
          <a:xfrm>
            <a:off x="7325050" y="457418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Epileptic Epilepsy range &amp; seizure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425" name="Google Shape;4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50" y="887200"/>
            <a:ext cx="1684550" cy="16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863" y="936975"/>
            <a:ext cx="1684550" cy="16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350" y="920650"/>
            <a:ext cx="1756150" cy="17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900" y="955050"/>
            <a:ext cx="1669775" cy="16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8750" y="996850"/>
            <a:ext cx="1627975" cy="1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75" y="2905400"/>
            <a:ext cx="1756150" cy="17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7525" y="2949340"/>
            <a:ext cx="1732313" cy="173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21175" y="2949200"/>
            <a:ext cx="1756150" cy="17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39600" y="2933200"/>
            <a:ext cx="1756150" cy="17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15325" y="2949350"/>
            <a:ext cx="1732325" cy="17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00" y="553494"/>
            <a:ext cx="2792475" cy="209435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30900" y="3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of all 5 (channel 8)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900" y="332819"/>
            <a:ext cx="2792475" cy="209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00" y="2875100"/>
            <a:ext cx="2979250" cy="22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3563" y="2964900"/>
            <a:ext cx="2740426" cy="20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4092" y="3050725"/>
            <a:ext cx="2635283" cy="19764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2837525" y="1639575"/>
            <a:ext cx="135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open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818575" y="1807200"/>
            <a:ext cx="14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Healthy eyes closed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950575" y="2606350"/>
            <a:ext cx="12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 (Hippocampal)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831088" y="2527525"/>
            <a:ext cx="135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Epileptic patient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(Eppi. Zone)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027000" y="2696725"/>
            <a:ext cx="117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During Epilepsy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correlations (welch)(Peak 2) (Pool size: (16,16))</a:t>
            </a:r>
            <a:endParaRPr/>
          </a:p>
        </p:txBody>
      </p:sp>
      <p:sp>
        <p:nvSpPr>
          <p:cNvPr id="440" name="Google Shape;440;p43"/>
          <p:cNvSpPr txBox="1"/>
          <p:nvPr/>
        </p:nvSpPr>
        <p:spPr>
          <a:xfrm>
            <a:off x="150600" y="2564600"/>
            <a:ext cx="146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open-closed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41" name="Google Shape;441;p43"/>
          <p:cNvSpPr txBox="1"/>
          <p:nvPr/>
        </p:nvSpPr>
        <p:spPr>
          <a:xfrm>
            <a:off x="1938425" y="256385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Hippocampal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42" name="Google Shape;442;p43"/>
          <p:cNvSpPr txBox="1"/>
          <p:nvPr/>
        </p:nvSpPr>
        <p:spPr>
          <a:xfrm>
            <a:off x="3916350" y="25638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Epilepsy range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43" name="Google Shape;443;p43"/>
          <p:cNvSpPr txBox="1"/>
          <p:nvPr/>
        </p:nvSpPr>
        <p:spPr>
          <a:xfrm>
            <a:off x="5635575" y="2548613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44" name="Google Shape;444;p43"/>
          <p:cNvSpPr txBox="1"/>
          <p:nvPr/>
        </p:nvSpPr>
        <p:spPr>
          <a:xfrm>
            <a:off x="7325050" y="25500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Epileptic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Hippocampal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150600" y="4588750"/>
            <a:ext cx="14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closed &amp; Epileptic Epilepsy zone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1938425" y="4588000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47" name="Google Shape;447;p43"/>
          <p:cNvSpPr txBox="1"/>
          <p:nvPr/>
        </p:nvSpPr>
        <p:spPr>
          <a:xfrm>
            <a:off x="3916350" y="4587988"/>
            <a:ext cx="178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Epileptic Hippocampal range &amp; Epileptic Epilepsy range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48" name="Google Shape;448;p43"/>
          <p:cNvSpPr txBox="1"/>
          <p:nvPr/>
        </p:nvSpPr>
        <p:spPr>
          <a:xfrm>
            <a:off x="5635575" y="4572763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Epileptic Hippocampal range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49" name="Google Shape;449;p43"/>
          <p:cNvSpPr txBox="1"/>
          <p:nvPr/>
        </p:nvSpPr>
        <p:spPr>
          <a:xfrm>
            <a:off x="7325050" y="457418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Epileptic Epilepsy range &amp; seizure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00" y="918200"/>
            <a:ext cx="1722575" cy="17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451" y="948300"/>
            <a:ext cx="1722575" cy="17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350" y="964550"/>
            <a:ext cx="1660225" cy="16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6450" y="878475"/>
            <a:ext cx="1788300" cy="17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6900" y="883725"/>
            <a:ext cx="1737100" cy="1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00" y="2873025"/>
            <a:ext cx="1788300" cy="17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1475" y="2924225"/>
            <a:ext cx="1737100" cy="1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3725" y="2924225"/>
            <a:ext cx="1737100" cy="1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28450" y="2835025"/>
            <a:ext cx="1826300" cy="18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01250" y="2918850"/>
            <a:ext cx="1737100" cy="17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correlations (original)</a:t>
            </a:r>
            <a:r>
              <a:rPr lang="en"/>
              <a:t>(full</a:t>
            </a:r>
            <a:r>
              <a:rPr lang="en"/>
              <a:t>) (Pool size: (16,16))</a:t>
            </a:r>
            <a:endParaRPr/>
          </a:p>
        </p:txBody>
      </p:sp>
      <p:sp>
        <p:nvSpPr>
          <p:cNvPr id="465" name="Google Shape;465;p44"/>
          <p:cNvSpPr txBox="1"/>
          <p:nvPr/>
        </p:nvSpPr>
        <p:spPr>
          <a:xfrm>
            <a:off x="150600" y="2564600"/>
            <a:ext cx="146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open-closed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66" name="Google Shape;466;p44"/>
          <p:cNvSpPr txBox="1"/>
          <p:nvPr/>
        </p:nvSpPr>
        <p:spPr>
          <a:xfrm>
            <a:off x="1938425" y="256385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Hippocampal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916350" y="25638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Epilepsy range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68" name="Google Shape;468;p44"/>
          <p:cNvSpPr txBox="1"/>
          <p:nvPr/>
        </p:nvSpPr>
        <p:spPr>
          <a:xfrm>
            <a:off x="5635575" y="2548613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7325050" y="25500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Epileptic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Hippocampal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150600" y="4588750"/>
            <a:ext cx="14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closed &amp; Epileptic Epilepsy zone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1938425" y="4588000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3916350" y="4587988"/>
            <a:ext cx="178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Epileptic Hippocampal range &amp; Epileptic Epilepsy range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5635575" y="4572763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Epileptic Hippocampal range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7325050" y="457418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Epileptic Epilepsy range &amp; seizure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475" name="Google Shape;4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5" y="867275"/>
            <a:ext cx="1788300" cy="17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875" y="919125"/>
            <a:ext cx="1746625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925" y="904475"/>
            <a:ext cx="1746625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4550" y="880950"/>
            <a:ext cx="1729325" cy="17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3875" y="943475"/>
            <a:ext cx="1630350" cy="1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025" y="2854650"/>
            <a:ext cx="1788300" cy="17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27075" y="2922776"/>
            <a:ext cx="1729325" cy="17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06100" y="2818950"/>
            <a:ext cx="1846000" cy="18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15000" y="2922775"/>
            <a:ext cx="1706375" cy="17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42125" y="2928500"/>
            <a:ext cx="1706375" cy="17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correlations (original)(peak1) (Pool size: (16,16))</a:t>
            </a:r>
            <a:endParaRPr/>
          </a:p>
        </p:txBody>
      </p:sp>
      <p:sp>
        <p:nvSpPr>
          <p:cNvPr id="490" name="Google Shape;490;p45"/>
          <p:cNvSpPr txBox="1"/>
          <p:nvPr/>
        </p:nvSpPr>
        <p:spPr>
          <a:xfrm>
            <a:off x="150600" y="2564600"/>
            <a:ext cx="146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open-closed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91" name="Google Shape;491;p45"/>
          <p:cNvSpPr txBox="1"/>
          <p:nvPr/>
        </p:nvSpPr>
        <p:spPr>
          <a:xfrm>
            <a:off x="1938425" y="256385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Hippocampal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92" name="Google Shape;492;p45"/>
          <p:cNvSpPr txBox="1"/>
          <p:nvPr/>
        </p:nvSpPr>
        <p:spPr>
          <a:xfrm>
            <a:off x="3916350" y="25638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Epilepsy range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93" name="Google Shape;493;p45"/>
          <p:cNvSpPr txBox="1"/>
          <p:nvPr/>
        </p:nvSpPr>
        <p:spPr>
          <a:xfrm>
            <a:off x="5635575" y="2548613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7325050" y="25500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Epileptic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Hippocampal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150600" y="4588750"/>
            <a:ext cx="14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closed &amp; Epileptic Epilepsy zone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1938425" y="4588000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916350" y="4587988"/>
            <a:ext cx="178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Epileptic Hippocampal range &amp; Epileptic Epilepsy range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5635575" y="4572763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Epileptic Hippocampal range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7325050" y="457418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Epileptic Epilepsy range &amp; seizure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500" name="Google Shape;5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0" y="928275"/>
            <a:ext cx="1703250" cy="1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750" y="977551"/>
            <a:ext cx="1703250" cy="17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550" y="959175"/>
            <a:ext cx="1712100" cy="17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875" y="959175"/>
            <a:ext cx="1671224" cy="16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1125" y="884625"/>
            <a:ext cx="1745776" cy="174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500" y="2926225"/>
            <a:ext cx="1703250" cy="1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89150" y="2935550"/>
            <a:ext cx="1712100" cy="17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4350" y="2906373"/>
            <a:ext cx="1712100" cy="17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7250" y="2889538"/>
            <a:ext cx="1745774" cy="17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6550" y="2932050"/>
            <a:ext cx="1703250" cy="17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correlations (original)(peak2) (Pool size: (16,16))</a:t>
            </a:r>
            <a:endParaRPr/>
          </a:p>
        </p:txBody>
      </p:sp>
      <p:sp>
        <p:nvSpPr>
          <p:cNvPr id="515" name="Google Shape;515;p46"/>
          <p:cNvSpPr txBox="1"/>
          <p:nvPr/>
        </p:nvSpPr>
        <p:spPr>
          <a:xfrm>
            <a:off x="150600" y="2564600"/>
            <a:ext cx="146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open-closed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16" name="Google Shape;516;p46"/>
          <p:cNvSpPr txBox="1"/>
          <p:nvPr/>
        </p:nvSpPr>
        <p:spPr>
          <a:xfrm>
            <a:off x="1938425" y="256385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Hippocampal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517" name="Google Shape;517;p46"/>
          <p:cNvSpPr txBox="1"/>
          <p:nvPr/>
        </p:nvSpPr>
        <p:spPr>
          <a:xfrm>
            <a:off x="3916350" y="25638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Epileptic Epilepsy range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518" name="Google Shape;518;p46"/>
          <p:cNvSpPr txBox="1"/>
          <p:nvPr/>
        </p:nvSpPr>
        <p:spPr>
          <a:xfrm>
            <a:off x="5635575" y="2548613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open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519" name="Google Shape;519;p46"/>
          <p:cNvSpPr txBox="1"/>
          <p:nvPr/>
        </p:nvSpPr>
        <p:spPr>
          <a:xfrm>
            <a:off x="7325050" y="255003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Epileptic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Hippocampal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520" name="Google Shape;520;p46"/>
          <p:cNvSpPr txBox="1"/>
          <p:nvPr/>
        </p:nvSpPr>
        <p:spPr>
          <a:xfrm>
            <a:off x="150600" y="4588750"/>
            <a:ext cx="14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Healthy eyes closed &amp; Epileptic Epilepsy zone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21" name="Google Shape;521;p46"/>
          <p:cNvSpPr txBox="1"/>
          <p:nvPr/>
        </p:nvSpPr>
        <p:spPr>
          <a:xfrm>
            <a:off x="1938425" y="4588000"/>
            <a:ext cx="178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eyes closed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522" name="Google Shape;522;p46"/>
          <p:cNvSpPr txBox="1"/>
          <p:nvPr/>
        </p:nvSpPr>
        <p:spPr>
          <a:xfrm>
            <a:off x="3916350" y="4587988"/>
            <a:ext cx="178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Epileptic Hippocampal range &amp; Epileptic Epilepsy range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523" name="Google Shape;523;p46"/>
          <p:cNvSpPr txBox="1"/>
          <p:nvPr/>
        </p:nvSpPr>
        <p:spPr>
          <a:xfrm>
            <a:off x="5635575" y="4572763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Healthy Epileptic Hippocampal range &amp; Seizure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524" name="Google Shape;524;p46"/>
          <p:cNvSpPr txBox="1"/>
          <p:nvPr/>
        </p:nvSpPr>
        <p:spPr>
          <a:xfrm>
            <a:off x="7325050" y="4574188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Epileptic Epilepsy range &amp; seizure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525" name="Google Shape;5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5" y="1017600"/>
            <a:ext cx="1630350" cy="1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650" y="1020375"/>
            <a:ext cx="1630350" cy="1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550" y="1028700"/>
            <a:ext cx="1630350" cy="1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3950" y="1017600"/>
            <a:ext cx="1630350" cy="1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4025" y="1017600"/>
            <a:ext cx="1630350" cy="1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900" y="3068750"/>
            <a:ext cx="1577700" cy="15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81200" y="2998800"/>
            <a:ext cx="1630350" cy="1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38600" y="2998800"/>
            <a:ext cx="1630350" cy="1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28063" y="3050987"/>
            <a:ext cx="1525975" cy="15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50750" y="3073100"/>
            <a:ext cx="1577700" cy="15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matrices </a:t>
            </a:r>
            <a:endParaRPr/>
          </a:p>
        </p:txBody>
      </p:sp>
      <p:pic>
        <p:nvPicPr>
          <p:cNvPr id="540" name="Google Shape;5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5" y="1587900"/>
            <a:ext cx="9222424" cy="15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5" y="42900"/>
            <a:ext cx="1939025" cy="74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" y="742000"/>
            <a:ext cx="1939025" cy="74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5" y="1458752"/>
            <a:ext cx="1939025" cy="74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05464"/>
            <a:ext cx="2071875" cy="7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0" y="3046638"/>
            <a:ext cx="2071855" cy="7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25" y="3887800"/>
            <a:ext cx="1994700" cy="7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4225" y="85825"/>
            <a:ext cx="2793374" cy="13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1425" y="1528050"/>
            <a:ext cx="2616206" cy="14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11087" y="3210388"/>
            <a:ext cx="2616174" cy="14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77600" y="42895"/>
            <a:ext cx="2159601" cy="12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52700" y="3321325"/>
            <a:ext cx="2222725" cy="125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77600" y="1631794"/>
            <a:ext cx="2159601" cy="121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37200" y="26675"/>
            <a:ext cx="2344923" cy="13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37200" y="3286875"/>
            <a:ext cx="2344923" cy="13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88999" y="1604542"/>
            <a:ext cx="2344926" cy="1322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</a:t>
            </a:r>
            <a:r>
              <a:rPr lang="en"/>
              <a:t>architecture</a:t>
            </a:r>
            <a:endParaRPr/>
          </a:p>
        </p:txBody>
      </p:sp>
      <p:sp>
        <p:nvSpPr>
          <p:cNvPr id="565" name="Google Shape;56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Plot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6650"/>
            <a:ext cx="2926149" cy="16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51150"/>
            <a:ext cx="2926149" cy="16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050" y="552000"/>
            <a:ext cx="3175319" cy="17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7750" y="2261438"/>
            <a:ext cx="3213924" cy="18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3275" y="606650"/>
            <a:ext cx="2726960" cy="153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4750" y="2342575"/>
            <a:ext cx="2726944" cy="153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65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Times New Roman"/>
                <a:ea typeface="Times New Roman"/>
                <a:cs typeface="Times New Roman"/>
                <a:sym typeface="Times New Roman"/>
              </a:rPr>
              <a:t>AVERAGE STATISTICS</a:t>
            </a:r>
            <a:endParaRPr b="1"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a number of lines&#10;&#10;Description automatically generated with medium confidence"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8374" t="0"/>
          <a:stretch/>
        </p:blipFill>
        <p:spPr>
          <a:xfrm>
            <a:off x="5812180" y="2418758"/>
            <a:ext cx="2896573" cy="23709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&#10;&#10;Description automatically generated with medium confidence"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0" r="8071" t="0"/>
          <a:stretch/>
        </p:blipFill>
        <p:spPr>
          <a:xfrm>
            <a:off x="3106013" y="5056"/>
            <a:ext cx="2816459" cy="2365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data&#10;&#10;Description automatically generated with medium confidence" id="103" name="Google Shape;103;p18"/>
          <p:cNvPicPr preferRelativeResize="0"/>
          <p:nvPr/>
        </p:nvPicPr>
        <p:blipFill rotWithShape="1">
          <a:blip r:embed="rId5">
            <a:alphaModFix/>
          </a:blip>
          <a:srcRect b="0" l="0" r="8105" t="0"/>
          <a:stretch/>
        </p:blipFill>
        <p:spPr>
          <a:xfrm>
            <a:off x="5922471" y="100472"/>
            <a:ext cx="2905134" cy="2370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data&#10;&#10;Description automatically generated with medium confidence" id="104" name="Google Shape;104;p18"/>
          <p:cNvPicPr preferRelativeResize="0"/>
          <p:nvPr/>
        </p:nvPicPr>
        <p:blipFill rotWithShape="1">
          <a:blip r:embed="rId6">
            <a:alphaModFix/>
          </a:blip>
          <a:srcRect b="0" l="0" r="8842" t="0"/>
          <a:stretch/>
        </p:blipFill>
        <p:spPr>
          <a:xfrm>
            <a:off x="211145" y="1"/>
            <a:ext cx="2856061" cy="237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788" y="2576615"/>
            <a:ext cx="3129148" cy="246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73036" y="2814284"/>
            <a:ext cx="2091042" cy="99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779875" y="4065710"/>
            <a:ext cx="1884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Smoothen DATA with 25 bins DATA, peak range: peak1-&gt; 48, 52; peak2= 69, 73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30" y="129584"/>
            <a:ext cx="2886570" cy="2113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2747" y="129584"/>
            <a:ext cx="2610232" cy="191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7400" y="129584"/>
            <a:ext cx="2813812" cy="1967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730" y="2571750"/>
            <a:ext cx="3034536" cy="226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4612" y="2507954"/>
            <a:ext cx="3279389" cy="24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15942" y="2821909"/>
            <a:ext cx="1909894" cy="107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138053" y="2321552"/>
            <a:ext cx="3849000" cy="305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629898" y="3940226"/>
            <a:ext cx="1884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Smoothen DATA with 25 bins DATA, peak range: peak1-&gt; 48, 52; peak2= 69, 73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a patient&#10;&#10;Description automatically generated"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388" t="2391"/>
          <a:stretch/>
        </p:blipFill>
        <p:spPr>
          <a:xfrm>
            <a:off x="396095" y="119670"/>
            <a:ext cx="2489789" cy="4879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graph&#10;&#10;Description automatically generated" id="125" name="Google Shape;125;p20"/>
          <p:cNvPicPr preferRelativeResize="0"/>
          <p:nvPr/>
        </p:nvPicPr>
        <p:blipFill rotWithShape="1">
          <a:blip r:embed="rId4">
            <a:alphaModFix/>
          </a:blip>
          <a:srcRect b="0" l="0" r="3185" t="3577"/>
          <a:stretch/>
        </p:blipFill>
        <p:spPr>
          <a:xfrm>
            <a:off x="3162522" y="104044"/>
            <a:ext cx="2489789" cy="49593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graph&#10;&#10;Description automatically generated" id="126" name="Google Shape;126;p20"/>
          <p:cNvPicPr preferRelativeResize="0"/>
          <p:nvPr/>
        </p:nvPicPr>
        <p:blipFill rotWithShape="1">
          <a:blip r:embed="rId5">
            <a:alphaModFix/>
          </a:blip>
          <a:srcRect b="0" l="0" r="6323" t="2324"/>
          <a:stretch/>
        </p:blipFill>
        <p:spPr>
          <a:xfrm>
            <a:off x="5928949" y="59835"/>
            <a:ext cx="2409216" cy="5023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a patient&#10;&#10;Description automatically generated with medium confidence"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2543" y="124273"/>
            <a:ext cx="2502134" cy="5004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patient&#10;&#10;Description automatically generated with medium confidence" id="132" name="Google Shape;13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0932" y="107013"/>
            <a:ext cx="2502134" cy="5004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&#10;&#10;Description automatically generated with medium confidence" id="133" name="Google Shape;13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096" y="36390"/>
            <a:ext cx="2535360" cy="507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colored lines&#10;&#10;Description automatically generated"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53" y="138397"/>
            <a:ext cx="4678153" cy="4678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139" name="Google Shape;13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099" y="224317"/>
            <a:ext cx="4339478" cy="4339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